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1"/>
  </p:notes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79" r:id="rId9"/>
    <p:sldId id="277" r:id="rId10"/>
    <p:sldId id="280" r:id="rId11"/>
    <p:sldId id="281" r:id="rId12"/>
    <p:sldId id="282" r:id="rId13"/>
    <p:sldId id="257" r:id="rId14"/>
    <p:sldId id="258" r:id="rId15"/>
    <p:sldId id="259" r:id="rId16"/>
    <p:sldId id="260" r:id="rId17"/>
    <p:sldId id="271" r:id="rId18"/>
    <p:sldId id="283" r:id="rId19"/>
    <p:sldId id="286" r:id="rId20"/>
    <p:sldId id="284" r:id="rId21"/>
    <p:sldId id="285" r:id="rId22"/>
    <p:sldId id="33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38" r:id="rId32"/>
    <p:sldId id="295" r:id="rId33"/>
    <p:sldId id="262" r:id="rId34"/>
    <p:sldId id="261" r:id="rId35"/>
    <p:sldId id="263" r:id="rId36"/>
    <p:sldId id="296" r:id="rId37"/>
    <p:sldId id="264" r:id="rId38"/>
    <p:sldId id="265" r:id="rId39"/>
    <p:sldId id="266" r:id="rId40"/>
    <p:sldId id="297" r:id="rId41"/>
    <p:sldId id="298" r:id="rId42"/>
    <p:sldId id="299" r:id="rId43"/>
    <p:sldId id="300" r:id="rId44"/>
    <p:sldId id="267" r:id="rId45"/>
    <p:sldId id="301" r:id="rId46"/>
    <p:sldId id="302" r:id="rId47"/>
    <p:sldId id="303" r:id="rId48"/>
    <p:sldId id="304" r:id="rId49"/>
    <p:sldId id="305" r:id="rId50"/>
    <p:sldId id="339" r:id="rId51"/>
    <p:sldId id="337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3" r:id="rId78"/>
    <p:sldId id="331" r:id="rId79"/>
    <p:sldId id="332" r:id="rId80"/>
    <p:sldId id="340" r:id="rId81"/>
    <p:sldId id="334" r:id="rId82"/>
    <p:sldId id="335" r:id="rId83"/>
    <p:sldId id="343" r:id="rId84"/>
    <p:sldId id="341" r:id="rId85"/>
    <p:sldId id="344" r:id="rId86"/>
    <p:sldId id="342" r:id="rId87"/>
    <p:sldId id="345" r:id="rId88"/>
    <p:sldId id="268" r:id="rId89"/>
    <p:sldId id="270" r:id="rId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0" autoAdjust="0"/>
  </p:normalViewPr>
  <p:slideViewPr>
    <p:cSldViewPr>
      <p:cViewPr varScale="1">
        <p:scale>
          <a:sx n="72" d="100"/>
          <a:sy n="72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4A2E-C3BF-41D9-9F86-49E53C751D33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ABCE-CA82-48EA-B4ED-DB0B55B71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FDDI = fiber distributed data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36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4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9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2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72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4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P517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9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5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P539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77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0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16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47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4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P556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050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3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175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23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P580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p489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P599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P602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P605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P610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P615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P621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P623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P625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http://en.wikipedia.org/wiki/OFDM </a:t>
            </a:r>
          </a:p>
          <a:p>
            <a:r>
              <a:rPr lang="en-US" dirty="0" smtClean="0"/>
              <a:t>http://www.iec.org/online/tutorials/ofdm/index.asp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P633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7ABCE-CA82-48EA-B4ED-DB0B55B71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4B1D02-1DC1-45D7-B601-B9B6FE74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3CF5C-27E8-480D-8252-469E97A4C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0C27-110D-4682-AB8C-1921C0021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81BE-3406-4EC6-9578-B5F63AC17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084A-81C8-4594-B7FE-3F772EB3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3F72-D9D4-4B90-AC33-E0628D94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D8A3-94AE-41EB-A3F6-06EFA697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041C7-5D66-40F0-9264-B05F8D3D9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B1BF-14E5-4915-BCD1-DF3A6538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0888-7894-401D-8CDE-95A75543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CBDFD-BD53-4761-B9A2-0DF558304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Source: http://en.wikipedia.org/wiki/IEEE_802.11g-2003</a:t>
            </a: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2206C3E-2380-420F-9E1B-987B35306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radford.edu/wkovarik/class/images/FutureComputer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Telecommunications and Network Security or</a:t>
            </a:r>
            <a:br>
              <a:rPr lang="en-US" dirty="0" smtClean="0"/>
            </a:br>
            <a:r>
              <a:rPr lang="en-US" dirty="0" smtClean="0"/>
              <a:t>wow, this </a:t>
            </a:r>
            <a:r>
              <a:rPr lang="en-US" dirty="0" smtClean="0"/>
              <a:t>is a long chapter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IS 380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LAN/WAN</a:t>
            </a:r>
          </a:p>
          <a:p>
            <a:r>
              <a:rPr lang="en-US" dirty="0" smtClean="0"/>
              <a:t>Token Ring, Ethernet, ATM, FDDI</a:t>
            </a:r>
          </a:p>
          <a:p>
            <a:r>
              <a:rPr lang="en-US" dirty="0" smtClean="0"/>
              <a:t>LLC – Talks to network layer (802.2)</a:t>
            </a:r>
          </a:p>
          <a:p>
            <a:r>
              <a:rPr lang="en-US" dirty="0" smtClean="0"/>
              <a:t>MAC – Talks to physical layer (802.3, 802.11, etc)</a:t>
            </a:r>
          </a:p>
          <a:p>
            <a:r>
              <a:rPr lang="en-US" dirty="0" smtClean="0"/>
              <a:t>SLIP, PPP, L2TP, ARP, RARP</a:t>
            </a:r>
          </a:p>
          <a:p>
            <a:r>
              <a:rPr lang="en-US" dirty="0" smtClean="0"/>
              <a:t>The ‘bits’</a:t>
            </a:r>
          </a:p>
          <a:p>
            <a:r>
              <a:rPr lang="en-US" dirty="0" smtClean="0"/>
              <a:t>PDU - </a:t>
            </a:r>
            <a:r>
              <a:rPr lang="en-US" b="1" i="1" dirty="0" smtClean="0"/>
              <a:t>frame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Encodes bits into electrical signals</a:t>
            </a:r>
          </a:p>
          <a:p>
            <a:r>
              <a:rPr lang="en-US" dirty="0" smtClean="0"/>
              <a:t>Synchronization, data rates, line noise, timing.</a:t>
            </a:r>
          </a:p>
          <a:p>
            <a:r>
              <a:rPr lang="en-US" dirty="0" smtClean="0"/>
              <a:t>HSSI, X.21, EIT/TIA-232, EIA/TIA-449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TCP/IP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IP – Provides addressing and routing, connectionless protocol</a:t>
            </a:r>
          </a:p>
          <a:p>
            <a:pPr eaLnBrk="1" hangingPunct="1">
              <a:defRPr/>
            </a:pPr>
            <a:r>
              <a:rPr lang="en-US" dirty="0" smtClean="0"/>
              <a:t>TCP – Connection oriented, requires a source and destination port</a:t>
            </a:r>
          </a:p>
          <a:p>
            <a:pPr lvl="1" eaLnBrk="1" hangingPunct="1">
              <a:defRPr/>
            </a:pPr>
            <a:r>
              <a:rPr lang="en-US" dirty="0" smtClean="0"/>
              <a:t>Reliable.</a:t>
            </a:r>
          </a:p>
          <a:p>
            <a:pPr lvl="1" eaLnBrk="1" hangingPunct="1">
              <a:defRPr/>
            </a:pPr>
            <a:r>
              <a:rPr lang="en-US" dirty="0" smtClean="0"/>
              <a:t>Lots of overhead (30%+)</a:t>
            </a:r>
          </a:p>
          <a:p>
            <a:pPr eaLnBrk="1" hangingPunct="1">
              <a:defRPr/>
            </a:pPr>
            <a:r>
              <a:rPr lang="en-US" dirty="0" smtClean="0"/>
              <a:t>UDP – Connectionless (</a:t>
            </a:r>
            <a:r>
              <a:rPr lang="en-US" dirty="0" err="1" smtClean="0"/>
              <a:t>src</a:t>
            </a:r>
            <a:r>
              <a:rPr lang="en-US" dirty="0" smtClean="0"/>
              <a:t> and </a:t>
            </a:r>
            <a:r>
              <a:rPr lang="en-US" dirty="0" err="1" smtClean="0"/>
              <a:t>dst</a:t>
            </a:r>
            <a:r>
              <a:rPr lang="en-US" dirty="0" smtClean="0"/>
              <a:t> ports)</a:t>
            </a:r>
          </a:p>
          <a:p>
            <a:pPr lvl="1" eaLnBrk="1" hangingPunct="1">
              <a:defRPr/>
            </a:pPr>
            <a:r>
              <a:rPr lang="en-US" dirty="0" smtClean="0"/>
              <a:t>best effort</a:t>
            </a:r>
          </a:p>
          <a:p>
            <a:pPr lvl="1" eaLnBrk="1" hangingPunct="1">
              <a:defRPr/>
            </a:pPr>
            <a:r>
              <a:rPr lang="en-US" dirty="0" smtClean="0"/>
              <a:t>Low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TCP ‘3-way’ handshake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Right Arrow 3"/>
          <p:cNvSpPr/>
          <p:nvPr/>
        </p:nvSpPr>
        <p:spPr bwMode="auto">
          <a:xfrm rot="20926934">
            <a:off x="2786392" y="2346494"/>
            <a:ext cx="3347415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SYN</a:t>
            </a:r>
          </a:p>
        </p:txBody>
      </p:sp>
      <p:sp>
        <p:nvSpPr>
          <p:cNvPr id="5" name="Right Arrow 4"/>
          <p:cNvSpPr/>
          <p:nvPr/>
        </p:nvSpPr>
        <p:spPr bwMode="auto">
          <a:xfrm rot="20630358" flipH="1">
            <a:off x="2685214" y="3035112"/>
            <a:ext cx="3453612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SYN/ACK</a:t>
            </a:r>
          </a:p>
        </p:txBody>
      </p:sp>
      <p:sp>
        <p:nvSpPr>
          <p:cNvPr id="6" name="Right Arrow 5"/>
          <p:cNvSpPr/>
          <p:nvPr/>
        </p:nvSpPr>
        <p:spPr bwMode="auto">
          <a:xfrm rot="21053561">
            <a:off x="2799258" y="3816489"/>
            <a:ext cx="3379323" cy="533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ACK</a:t>
            </a:r>
          </a:p>
        </p:txBody>
      </p:sp>
      <p:pic>
        <p:nvPicPr>
          <p:cNvPr id="28674" name="Picture 2" descr="old-computer-image.jpg"/>
          <p:cNvPicPr>
            <a:picLocks noChangeAspect="1" noChangeArrowheads="1"/>
          </p:cNvPicPr>
          <p:nvPr/>
        </p:nvPicPr>
        <p:blipFill>
          <a:blip r:embed="rId3" cstate="print"/>
          <a:srcRect l="2511" t="3226" r="4584" b="6452"/>
          <a:stretch>
            <a:fillRect/>
          </a:stretch>
        </p:blipFill>
        <p:spPr bwMode="auto">
          <a:xfrm>
            <a:off x="6248400" y="2362200"/>
            <a:ext cx="2819400" cy="2133600"/>
          </a:xfrm>
          <a:prstGeom prst="rect">
            <a:avLst/>
          </a:prstGeom>
          <a:noFill/>
        </p:spPr>
      </p:pic>
      <p:pic>
        <p:nvPicPr>
          <p:cNvPr id="28676" name="Picture 4" descr="future compu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772"/>
          <a:stretch>
            <a:fillRect/>
          </a:stretch>
        </p:blipFill>
        <p:spPr bwMode="auto">
          <a:xfrm>
            <a:off x="-76200" y="2384214"/>
            <a:ext cx="2969419" cy="2111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Ports &amp; sockets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Ports up to 1023 are well known – they have de facto services that run on them</a:t>
            </a:r>
          </a:p>
          <a:p>
            <a:pPr eaLnBrk="1" hangingPunct="1">
              <a:defRPr/>
            </a:pPr>
            <a:r>
              <a:rPr lang="en-US" dirty="0" smtClean="0"/>
              <a:t>Application automatically connect to the expected port – i.e. Internet Explorer connects to port 80</a:t>
            </a:r>
          </a:p>
          <a:p>
            <a:pPr eaLnBrk="1" hangingPunct="1">
              <a:defRPr/>
            </a:pPr>
            <a:r>
              <a:rPr lang="en-US" dirty="0" smtClean="0"/>
              <a:t>Socket – source and destination address and 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In Class Lab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Run netstat</a:t>
            </a:r>
          </a:p>
          <a:p>
            <a:pPr eaLnBrk="1" hangingPunct="1">
              <a:defRPr/>
            </a:pPr>
            <a:r>
              <a:rPr lang="en-US" smtClean="0"/>
              <a:t>What connections are currently open?</a:t>
            </a:r>
          </a:p>
          <a:p>
            <a:pPr eaLnBrk="1" hangingPunct="1">
              <a:defRPr/>
            </a:pPr>
            <a:r>
              <a:rPr lang="en-US" smtClean="0"/>
              <a:t>What options are available in netstat?</a:t>
            </a:r>
          </a:p>
          <a:p>
            <a:pPr eaLnBrk="1" hangingPunct="1">
              <a:defRPr/>
            </a:pPr>
            <a:r>
              <a:rPr lang="en-US" smtClean="0"/>
              <a:t>What protocols are being used?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In Class Lab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Run </a:t>
            </a:r>
            <a:r>
              <a:rPr lang="en-US" dirty="0" err="1" smtClean="0"/>
              <a:t>Wireshark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Log into webmail</a:t>
            </a:r>
          </a:p>
          <a:p>
            <a:pPr eaLnBrk="1" hangingPunct="1">
              <a:defRPr/>
            </a:pPr>
            <a:r>
              <a:rPr lang="en-US" dirty="0" smtClean="0"/>
              <a:t>Do a text string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IPv6 - </a:t>
            </a:r>
            <a:r>
              <a:rPr lang="en-US" dirty="0" err="1" smtClean="0"/>
              <a:t>IPng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Eliminates need for NAT, however NAT has reduced the need for IPv6</a:t>
            </a:r>
          </a:p>
          <a:p>
            <a:r>
              <a:rPr lang="en-US" dirty="0" smtClean="0"/>
              <a:t>IPSEC built in</a:t>
            </a:r>
          </a:p>
          <a:p>
            <a:r>
              <a:rPr lang="en-US" dirty="0" smtClean="0"/>
              <a:t>128 bit address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and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- EM waves.  Modulated – frequency/amplitude.</a:t>
            </a:r>
          </a:p>
          <a:p>
            <a:pPr lvl="1"/>
            <a:r>
              <a:rPr lang="en-US" dirty="0" smtClean="0"/>
              <a:t>Sign wave</a:t>
            </a:r>
          </a:p>
          <a:p>
            <a:r>
              <a:rPr lang="en-US" dirty="0" smtClean="0"/>
              <a:t>Digital – electrical pulses.</a:t>
            </a:r>
          </a:p>
          <a:p>
            <a:pPr lvl="1"/>
            <a:r>
              <a:rPr lang="en-US" dirty="0" smtClean="0"/>
              <a:t>Square wave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electrical transmission of data among systems.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&amp; Asynchronous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– no synchronization</a:t>
            </a:r>
          </a:p>
          <a:p>
            <a:pPr lvl="1"/>
            <a:r>
              <a:rPr lang="en-US" dirty="0" smtClean="0"/>
              <a:t>Low BW</a:t>
            </a:r>
          </a:p>
          <a:p>
            <a:pPr lvl="1"/>
            <a:r>
              <a:rPr lang="en-US" dirty="0" smtClean="0"/>
              <a:t>Stop and start bits</a:t>
            </a:r>
          </a:p>
          <a:p>
            <a:pPr lvl="1"/>
            <a:r>
              <a:rPr lang="en-US" dirty="0" smtClean="0"/>
              <a:t>modems</a:t>
            </a:r>
          </a:p>
          <a:p>
            <a:r>
              <a:rPr lang="en-US" dirty="0" smtClean="0"/>
              <a:t>Synchronous – continuous stream, timing</a:t>
            </a:r>
          </a:p>
          <a:p>
            <a:pPr lvl="1"/>
            <a:r>
              <a:rPr lang="en-US" dirty="0" smtClean="0"/>
              <a:t>High BW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Baseband &amp; Broadband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Baseband – entire medium – Ethernet</a:t>
            </a:r>
          </a:p>
          <a:p>
            <a:r>
              <a:rPr lang="en-US" dirty="0" smtClean="0"/>
              <a:t>Broadband – divided into channels - CATV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networking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typology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20657" t="23983" r="12989" b="9208"/>
          <a:stretch>
            <a:fillRect/>
          </a:stretch>
        </p:blipFill>
        <p:spPr bwMode="auto">
          <a:xfrm>
            <a:off x="0" y="0"/>
            <a:ext cx="9319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PAN, LAN, CAN, MAN, 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 – Bluetooth, IrDA, Z-wave, </a:t>
            </a:r>
            <a:r>
              <a:rPr lang="en-US" dirty="0" err="1" smtClean="0"/>
              <a:t>ZigBee</a:t>
            </a:r>
            <a:endParaRPr lang="en-US" dirty="0" smtClean="0"/>
          </a:p>
          <a:p>
            <a:r>
              <a:rPr lang="en-US" dirty="0" smtClean="0"/>
              <a:t>LAN – shared medium, cabling, etc.</a:t>
            </a:r>
          </a:p>
          <a:p>
            <a:pPr lvl="1"/>
            <a:r>
              <a:rPr lang="en-US" dirty="0" smtClean="0"/>
              <a:t>Star, Ring, Bus, Tree, Mesh</a:t>
            </a:r>
          </a:p>
          <a:p>
            <a:pPr lvl="1"/>
            <a:r>
              <a:rPr lang="en-US" dirty="0" smtClean="0"/>
              <a:t>Ethernet – ‘chatty’ CSMA/CD</a:t>
            </a:r>
          </a:p>
          <a:p>
            <a:pPr lvl="1"/>
            <a:r>
              <a:rPr lang="en-US" dirty="0" smtClean="0"/>
              <a:t>Token Ring – token passing 4/16</a:t>
            </a:r>
          </a:p>
          <a:p>
            <a:r>
              <a:rPr lang="en-US" dirty="0" smtClean="0"/>
              <a:t>CAN</a:t>
            </a:r>
          </a:p>
          <a:p>
            <a:r>
              <a:rPr lang="en-US" dirty="0" smtClean="0"/>
              <a:t>MAN</a:t>
            </a:r>
          </a:p>
          <a:p>
            <a:pPr lvl="1"/>
            <a:r>
              <a:rPr lang="en-US" dirty="0" smtClean="0"/>
              <a:t>FDDI – counter-rotating ring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Coax</a:t>
            </a:r>
          </a:p>
          <a:p>
            <a:pPr lvl="1"/>
            <a:r>
              <a:rPr lang="en-US" dirty="0" err="1" smtClean="0"/>
              <a:t>ThinNet</a:t>
            </a:r>
            <a:r>
              <a:rPr lang="en-US" dirty="0" smtClean="0"/>
              <a:t> – 10Base2</a:t>
            </a:r>
          </a:p>
          <a:p>
            <a:pPr lvl="1"/>
            <a:r>
              <a:rPr lang="en-US" dirty="0" err="1" smtClean="0"/>
              <a:t>ThickNet</a:t>
            </a:r>
            <a:r>
              <a:rPr lang="en-US" dirty="0" smtClean="0"/>
              <a:t> – 10Base5</a:t>
            </a:r>
          </a:p>
          <a:p>
            <a:r>
              <a:rPr lang="en-US" dirty="0" smtClean="0"/>
              <a:t>Twisted-Pair</a:t>
            </a:r>
          </a:p>
          <a:p>
            <a:pPr lvl="1"/>
            <a:r>
              <a:rPr lang="en-US" dirty="0" smtClean="0"/>
              <a:t>Shielded twisted pair</a:t>
            </a:r>
          </a:p>
          <a:p>
            <a:pPr lvl="1"/>
            <a:r>
              <a:rPr lang="en-US" dirty="0" smtClean="0"/>
              <a:t>Unshielded twisted pair</a:t>
            </a:r>
          </a:p>
          <a:p>
            <a:pPr lvl="2"/>
            <a:r>
              <a:rPr lang="en-US" dirty="0" smtClean="0"/>
              <a:t>Cat3, Cat5, Cat6</a:t>
            </a:r>
          </a:p>
          <a:p>
            <a:r>
              <a:rPr lang="en-US" dirty="0" smtClean="0"/>
              <a:t>Fiber-optic</a:t>
            </a:r>
          </a:p>
          <a:p>
            <a:pPr lvl="1"/>
            <a:r>
              <a:rPr lang="en-US" dirty="0" smtClean="0"/>
              <a:t>Single-mode &amp; multimode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2270" t="29917" r="19374" b="43490"/>
          <a:stretch>
            <a:fillRect/>
          </a:stretch>
        </p:blipFill>
        <p:spPr bwMode="auto">
          <a:xfrm>
            <a:off x="4953000" y="1371600"/>
            <a:ext cx="373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6693" t="31163" r="25734" b="41136"/>
          <a:stretch>
            <a:fillRect/>
          </a:stretch>
        </p:blipFill>
        <p:spPr bwMode="auto">
          <a:xfrm>
            <a:off x="5029200" y="33528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cabling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Crosstalk</a:t>
            </a:r>
          </a:p>
          <a:p>
            <a:pPr lvl="1"/>
            <a:r>
              <a:rPr lang="en-US" dirty="0" smtClean="0"/>
              <a:t>EMI/RFI</a:t>
            </a:r>
          </a:p>
          <a:p>
            <a:r>
              <a:rPr lang="en-US" dirty="0" smtClean="0"/>
              <a:t>Attenuation - The higher the frequency. . . </a:t>
            </a:r>
          </a:p>
          <a:p>
            <a:r>
              <a:rPr lang="en-US" dirty="0" smtClean="0"/>
              <a:t>cable length</a:t>
            </a:r>
          </a:p>
          <a:p>
            <a:pPr lvl="1"/>
            <a:r>
              <a:rPr lang="en-US" dirty="0" smtClean="0"/>
              <a:t>UTP –100m or 300’, </a:t>
            </a:r>
            <a:r>
              <a:rPr lang="en-US" dirty="0" err="1" smtClean="0"/>
              <a:t>ThinNet</a:t>
            </a:r>
            <a:r>
              <a:rPr lang="en-US" dirty="0" smtClean="0"/>
              <a:t> 185m </a:t>
            </a:r>
          </a:p>
          <a:p>
            <a:r>
              <a:rPr lang="en-US" dirty="0" smtClean="0"/>
              <a:t>Security (Fiber, coax, STP, UTP)</a:t>
            </a:r>
          </a:p>
          <a:p>
            <a:r>
              <a:rPr lang="en-US" dirty="0" smtClean="0"/>
              <a:t>Fire Rating – PVC VS </a:t>
            </a:r>
            <a:r>
              <a:rPr lang="en-US" dirty="0" err="1" smtClean="0"/>
              <a:t>fluoropolymer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24-bit token</a:t>
            </a:r>
          </a:p>
          <a:p>
            <a:r>
              <a:rPr lang="en-US" dirty="0" smtClean="0"/>
              <a:t>Data placed and removed from token by the same device.</a:t>
            </a:r>
          </a:p>
          <a:p>
            <a:r>
              <a:rPr lang="en-US" dirty="0" smtClean="0"/>
              <a:t>Multiple tokens?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CSMA/CD Carrier sense Multiple access with collision detection.</a:t>
            </a:r>
          </a:p>
          <a:p>
            <a:r>
              <a:rPr lang="en-US" dirty="0" smtClean="0"/>
              <a:t>CSMA/CA Carrier sense Multiple access with collision detection (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Carrier, Contention, Collision, Back-off algorithm.</a:t>
            </a:r>
          </a:p>
          <a:p>
            <a:r>
              <a:rPr lang="en-US" dirty="0" smtClean="0"/>
              <a:t>Broadcast domain</a:t>
            </a:r>
          </a:p>
          <a:p>
            <a:r>
              <a:rPr lang="en-US" dirty="0" smtClean="0"/>
              <a:t>Collision 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protocols -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ARP – spoofing</a:t>
            </a:r>
          </a:p>
          <a:p>
            <a:r>
              <a:rPr lang="en-US" dirty="0" smtClean="0"/>
              <a:t>DHCP – rogue server</a:t>
            </a:r>
          </a:p>
          <a:p>
            <a:r>
              <a:rPr lang="en-US" dirty="0" smtClean="0"/>
              <a:t>ICMP – ‘Loki’ – backdoor channel</a:t>
            </a:r>
          </a:p>
          <a:p>
            <a:r>
              <a:rPr lang="en-US" dirty="0" smtClean="0"/>
              <a:t>DOS:</a:t>
            </a:r>
          </a:p>
          <a:p>
            <a:pPr lvl="1"/>
            <a:r>
              <a:rPr lang="en-US" dirty="0" smtClean="0"/>
              <a:t>SYN flood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</a:t>
            </a:r>
            <a:r>
              <a:rPr lang="en-US" dirty="0" err="1" smtClean="0"/>
              <a:t>v.s</a:t>
            </a:r>
            <a:r>
              <a:rPr lang="en-US" dirty="0" smtClean="0"/>
              <a:t>. TCP/IP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48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 smtClean="0"/>
              <a:t>AS - Autonomous System</a:t>
            </a:r>
          </a:p>
          <a:p>
            <a:r>
              <a:rPr lang="en-US" dirty="0" smtClean="0"/>
              <a:t>Dynamic Routing protocol</a:t>
            </a:r>
          </a:p>
          <a:p>
            <a:pPr lvl="1"/>
            <a:r>
              <a:rPr lang="en-US" dirty="0" smtClean="0"/>
              <a:t>Distance vector - # of hops</a:t>
            </a:r>
          </a:p>
          <a:p>
            <a:pPr lvl="2"/>
            <a:r>
              <a:rPr lang="en-US" dirty="0" smtClean="0"/>
              <a:t>RIP, IGRP (5 criteria)</a:t>
            </a:r>
          </a:p>
          <a:p>
            <a:pPr lvl="1"/>
            <a:r>
              <a:rPr lang="en-US" dirty="0" smtClean="0"/>
              <a:t>Link state – hops, size, speed, delay, load, etc.  Calculate a typology. ^CPU ^RAM</a:t>
            </a:r>
          </a:p>
          <a:p>
            <a:pPr lvl="2"/>
            <a:r>
              <a:rPr lang="en-US" dirty="0" smtClean="0"/>
              <a:t>OSPF</a:t>
            </a:r>
          </a:p>
          <a:p>
            <a:r>
              <a:rPr lang="en-US" dirty="0" smtClean="0"/>
              <a:t>Static Routing protocol</a:t>
            </a:r>
          </a:p>
          <a:p>
            <a:r>
              <a:rPr lang="en-US" dirty="0" smtClean="0"/>
              <a:t>Route flapping</a:t>
            </a:r>
          </a:p>
          <a:p>
            <a:r>
              <a:rPr lang="en-US" dirty="0" smtClean="0"/>
              <a:t>BGP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Repeaters – L1</a:t>
            </a:r>
          </a:p>
          <a:p>
            <a:pPr lvl="1"/>
            <a:r>
              <a:rPr lang="en-US" dirty="0" smtClean="0"/>
              <a:t>hub</a:t>
            </a:r>
          </a:p>
          <a:p>
            <a:r>
              <a:rPr lang="en-US" dirty="0" smtClean="0"/>
              <a:t>Bridges – L2</a:t>
            </a:r>
          </a:p>
          <a:p>
            <a:pPr lvl="1"/>
            <a:r>
              <a:rPr lang="en-US" dirty="0" smtClean="0"/>
              <a:t>STA/STP</a:t>
            </a:r>
          </a:p>
          <a:p>
            <a:pPr lvl="1"/>
            <a:r>
              <a:rPr lang="en-US" dirty="0" smtClean="0"/>
              <a:t>Switches ‘multiport bridge’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Network Hardware - Switches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Creates a private link between the destination and source</a:t>
            </a:r>
          </a:p>
          <a:p>
            <a:pPr eaLnBrk="1" hangingPunct="1">
              <a:defRPr/>
            </a:pPr>
            <a:r>
              <a:rPr lang="en-US" dirty="0" smtClean="0"/>
              <a:t>Prevents network sniffing</a:t>
            </a:r>
          </a:p>
          <a:p>
            <a:pPr eaLnBrk="1" hangingPunct="1">
              <a:defRPr/>
            </a:pPr>
            <a:r>
              <a:rPr lang="en-US" dirty="0" smtClean="0"/>
              <a:t>Allows for the creations of VLANS – physical proximity not required</a:t>
            </a:r>
          </a:p>
          <a:p>
            <a:pPr eaLnBrk="1" hangingPunct="1">
              <a:defRPr/>
            </a:pPr>
            <a:r>
              <a:rPr lang="en-US" dirty="0" smtClean="0"/>
              <a:t>VLANS allow greater resource control</a:t>
            </a:r>
          </a:p>
          <a:p>
            <a:pPr marL="342900" lvl="1" indent="-342900" eaLnBrk="1" hangingPunct="1"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dirty="0" smtClean="0"/>
              <a:t>L3/L4 Switches – application specific integrated circuit.  Tagging/MPLS/</a:t>
            </a:r>
            <a:r>
              <a:rPr lang="en-US" dirty="0" err="1" smtClean="0"/>
              <a:t>QoS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Network hardware - Routers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3</a:t>
            </a:r>
          </a:p>
          <a:p>
            <a:pPr eaLnBrk="1" hangingPunct="1">
              <a:defRPr/>
            </a:pPr>
            <a:r>
              <a:rPr lang="en-US" dirty="0" smtClean="0"/>
              <a:t>Connect 2 or more networks</a:t>
            </a:r>
          </a:p>
          <a:p>
            <a:pPr eaLnBrk="1" hangingPunct="1">
              <a:defRPr/>
            </a:pPr>
            <a:r>
              <a:rPr lang="en-US" dirty="0" smtClean="0"/>
              <a:t>Traffic flow can be controlled by protocol, source address, destination address, or port number</a:t>
            </a:r>
          </a:p>
          <a:p>
            <a:pPr eaLnBrk="1" hangingPunct="1">
              <a:defRPr/>
            </a:pPr>
            <a:r>
              <a:rPr lang="en-US" dirty="0" smtClean="0"/>
              <a:t>Forwards broadcast data to an entire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Network Hardware - Gateways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Acts as a translator for unrelated environments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Can connect different protocols (IPX to TCP) or link technologies (Token Ring to Ethernet)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Most common example is a mail gateway that formats and forwards SMTP mail</a:t>
            </a:r>
          </a:p>
          <a:p>
            <a:r>
              <a:rPr lang="en-US" dirty="0" smtClean="0"/>
              <a:t>Layer 7 (L3+)</a:t>
            </a:r>
          </a:p>
          <a:p>
            <a:pPr lvl="1"/>
            <a:r>
              <a:rPr lang="en-US" dirty="0" smtClean="0"/>
              <a:t>Network Access Server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PBX provides telephone switching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“Choke point” in the network</a:t>
            </a:r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Packet Filtering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inspection</a:t>
            </a:r>
          </a:p>
          <a:p>
            <a:pPr lvl="1"/>
            <a:r>
              <a:rPr lang="en-US" dirty="0" smtClean="0"/>
              <a:t>Proxy</a:t>
            </a:r>
          </a:p>
          <a:p>
            <a:pPr lvl="1"/>
            <a:r>
              <a:rPr lang="en-US" dirty="0" smtClean="0"/>
              <a:t>Dynamic packet filtering</a:t>
            </a:r>
          </a:p>
          <a:p>
            <a:pPr lvl="1"/>
            <a:r>
              <a:rPr lang="en-US" dirty="0" smtClean="0"/>
              <a:t>Kernel proxy</a:t>
            </a:r>
          </a:p>
          <a:p>
            <a:r>
              <a:rPr lang="en-US" dirty="0" smtClean="0"/>
              <a:t>DMZ ‘firewall sandwich’ vs. Filtered Subnet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Firewalls – Packet Filtering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Based on a </a:t>
            </a:r>
            <a:r>
              <a:rPr lang="en-US" dirty="0" err="1" smtClean="0"/>
              <a:t>ruleset</a:t>
            </a:r>
            <a:r>
              <a:rPr lang="en-US" dirty="0" smtClean="0"/>
              <a:t>, or ACL – layer 3 info</a:t>
            </a:r>
          </a:p>
          <a:p>
            <a:pPr eaLnBrk="1" hangingPunct="1">
              <a:defRPr/>
            </a:pPr>
            <a:r>
              <a:rPr lang="en-US" dirty="0" smtClean="0"/>
              <a:t>Can access a limited amount of data about a packet (source, </a:t>
            </a:r>
            <a:r>
              <a:rPr lang="en-US" dirty="0" err="1" smtClean="0"/>
              <a:t>dest</a:t>
            </a:r>
            <a:r>
              <a:rPr lang="en-US" dirty="0" smtClean="0"/>
              <a:t>, protocol)</a:t>
            </a:r>
          </a:p>
          <a:p>
            <a:pPr eaLnBrk="1" hangingPunct="1">
              <a:defRPr/>
            </a:pPr>
            <a:r>
              <a:rPr lang="en-US" dirty="0" smtClean="0"/>
              <a:t>Not too smart = fast processing</a:t>
            </a:r>
          </a:p>
          <a:p>
            <a:pPr eaLnBrk="1" hangingPunct="1">
              <a:defRPr/>
            </a:pPr>
            <a:r>
              <a:rPr lang="en-US" dirty="0" smtClean="0"/>
              <a:t>Vulnerable to </a:t>
            </a:r>
            <a:r>
              <a:rPr lang="en-US" dirty="0" err="1" smtClean="0"/>
              <a:t>DoS</a:t>
            </a:r>
            <a:r>
              <a:rPr lang="en-US" dirty="0" smtClean="0"/>
              <a:t> attacks, spoofing, malicious data </a:t>
            </a:r>
          </a:p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Firewalls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Firewalls – Stateful inspection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Keeps track of connections in </a:t>
            </a:r>
            <a:r>
              <a:rPr lang="en-US" b="1" dirty="0" smtClean="0"/>
              <a:t>state table</a:t>
            </a:r>
          </a:p>
          <a:p>
            <a:pPr eaLnBrk="1" hangingPunct="1">
              <a:defRPr/>
            </a:pPr>
            <a:r>
              <a:rPr lang="en-US" dirty="0" smtClean="0"/>
              <a:t>Example – Will defend against a </a:t>
            </a:r>
            <a:r>
              <a:rPr lang="en-US" dirty="0" err="1" smtClean="0"/>
              <a:t>Syn</a:t>
            </a:r>
            <a:r>
              <a:rPr lang="en-US" dirty="0" smtClean="0"/>
              <a:t> flood</a:t>
            </a:r>
          </a:p>
          <a:p>
            <a:pPr eaLnBrk="1" hangingPunct="1">
              <a:defRPr/>
            </a:pPr>
            <a:r>
              <a:rPr lang="en-US" dirty="0" smtClean="0"/>
              <a:t>Allows for more complicated rules, such as only allowing responding traffic for a protocol</a:t>
            </a:r>
          </a:p>
          <a:p>
            <a:pPr eaLnBrk="1" hangingPunct="1">
              <a:defRPr/>
            </a:pPr>
            <a:r>
              <a:rPr lang="en-US" dirty="0" smtClean="0"/>
              <a:t>Require higher overhead – makes them vulnerable to </a:t>
            </a:r>
            <a:r>
              <a:rPr lang="en-US" dirty="0" err="1" smtClean="0"/>
              <a:t>DoS</a:t>
            </a:r>
            <a:r>
              <a:rPr lang="en-US" dirty="0" smtClean="0"/>
              <a:t> attacks</a:t>
            </a:r>
          </a:p>
          <a:p>
            <a:pPr eaLnBrk="1" hangingPunct="1"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Firewalls - Proxy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Acts as the client for all connections</a:t>
            </a:r>
          </a:p>
          <a:p>
            <a:pPr eaLnBrk="1" hangingPunct="1">
              <a:defRPr/>
            </a:pPr>
            <a:r>
              <a:rPr lang="en-US" dirty="0" smtClean="0"/>
              <a:t>Outsiders only ever see the IP address for the firewall</a:t>
            </a:r>
          </a:p>
          <a:p>
            <a:pPr eaLnBrk="1" hangingPunct="1">
              <a:defRPr/>
            </a:pPr>
            <a:r>
              <a:rPr lang="en-US" dirty="0" smtClean="0"/>
              <a:t>Repackages all packets</a:t>
            </a:r>
          </a:p>
          <a:p>
            <a:pPr eaLnBrk="1" hangingPunct="1">
              <a:defRPr/>
            </a:pPr>
            <a:r>
              <a:rPr lang="en-US" dirty="0" smtClean="0"/>
              <a:t>May impact functionality in client-server model</a:t>
            </a:r>
          </a:p>
          <a:p>
            <a:pPr eaLnBrk="1" hangingPunct="1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firewalls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r>
              <a:rPr lang="en-US" dirty="0" smtClean="0"/>
              <a:t>Encapsulation 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624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8282"/>
            <a:ext cx="9311148" cy="565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Application-Level – understand each protocol (Layer 7)</a:t>
            </a:r>
          </a:p>
          <a:p>
            <a:pPr lvl="1"/>
            <a:r>
              <a:rPr lang="en-US" dirty="0" smtClean="0"/>
              <a:t>less flexible</a:t>
            </a:r>
          </a:p>
          <a:p>
            <a:pPr lvl="1"/>
            <a:r>
              <a:rPr lang="en-US" dirty="0" smtClean="0"/>
              <a:t>more granular</a:t>
            </a:r>
          </a:p>
          <a:p>
            <a:pPr lvl="1"/>
            <a:r>
              <a:rPr lang="en-US" dirty="0" smtClean="0"/>
              <a:t>One proxy per protocol/Service</a:t>
            </a:r>
          </a:p>
          <a:p>
            <a:pPr lvl="1"/>
            <a:r>
              <a:rPr lang="en-US" dirty="0" smtClean="0"/>
              <a:t>Protect from spoofing, sophisticated attacks.</a:t>
            </a:r>
          </a:p>
          <a:p>
            <a:r>
              <a:rPr lang="en-US" dirty="0" smtClean="0"/>
              <a:t>Circuit-Level – session layer.  More flexible</a:t>
            </a:r>
          </a:p>
          <a:p>
            <a:pPr lvl="1"/>
            <a:r>
              <a:rPr lang="en-US" dirty="0" smtClean="0"/>
              <a:t>SOCKS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Packet Filtering FW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0-1023 well known ports</a:t>
            </a:r>
          </a:p>
          <a:p>
            <a:r>
              <a:rPr lang="en-US" dirty="0" smtClean="0"/>
              <a:t>Allows to permit anything outbound and permit response only traffic.</a:t>
            </a:r>
          </a:p>
          <a:p>
            <a:pPr lvl="1"/>
            <a:r>
              <a:rPr lang="en-US" dirty="0" smtClean="0"/>
              <a:t>ACLs built as client establishes outbound  connections</a:t>
            </a:r>
          </a:p>
          <a:p>
            <a:pPr lvl="1"/>
            <a:r>
              <a:rPr lang="en-US" dirty="0" smtClean="0"/>
              <a:t>UDP connections simply time out.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Proxy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network stack dynamically created for each packet</a:t>
            </a:r>
          </a:p>
          <a:p>
            <a:r>
              <a:rPr lang="en-US" dirty="0" smtClean="0"/>
              <a:t>Inspection happens in kernel - fast</a:t>
            </a:r>
          </a:p>
          <a:p>
            <a:r>
              <a:rPr lang="en-US" dirty="0" smtClean="0"/>
              <a:t>Packet scrutinized at all layers</a:t>
            </a:r>
          </a:p>
          <a:p>
            <a:r>
              <a:rPr lang="en-US" dirty="0" smtClean="0"/>
              <a:t>Proxy-based system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generation Firewall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oddball ICMP (redirect, etc).</a:t>
            </a:r>
          </a:p>
          <a:p>
            <a:r>
              <a:rPr lang="en-US" dirty="0" smtClean="0"/>
              <a:t>No source routing</a:t>
            </a:r>
          </a:p>
          <a:p>
            <a:r>
              <a:rPr lang="en-US" dirty="0" smtClean="0"/>
              <a:t>Block directed broadcasts</a:t>
            </a:r>
          </a:p>
          <a:p>
            <a:r>
              <a:rPr lang="en-US" dirty="0" smtClean="0"/>
              <a:t>Block ingress packets with internal or RFC1918 addresses. (</a:t>
            </a:r>
            <a:r>
              <a:rPr lang="en-US" b="1" dirty="0" smtClean="0"/>
              <a:t>spoofing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Disable anything unused (default deny)</a:t>
            </a:r>
          </a:p>
          <a:p>
            <a:r>
              <a:rPr lang="en-US" dirty="0" smtClean="0"/>
              <a:t>Look at logs.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Firewall Architectures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Bastion Host – Directly connected to the Internet or DMZ, must be carefully hardened</a:t>
            </a:r>
          </a:p>
          <a:p>
            <a:pPr eaLnBrk="1" hangingPunct="1">
              <a:defRPr/>
            </a:pPr>
            <a:r>
              <a:rPr lang="en-US" sz="2800" dirty="0" smtClean="0"/>
              <a:t>Dual-Homed or Multi-Homed FW – Multiple NICs, connects internal and external networks</a:t>
            </a:r>
          </a:p>
          <a:p>
            <a:pPr eaLnBrk="1" hangingPunct="1">
              <a:defRPr/>
            </a:pPr>
            <a:r>
              <a:rPr lang="en-US" sz="2800" dirty="0" smtClean="0"/>
              <a:t>Screened host – router scans traffic before it goes to a firewall.</a:t>
            </a:r>
          </a:p>
          <a:p>
            <a:pPr eaLnBrk="1" hangingPunct="1">
              <a:defRPr/>
            </a:pPr>
            <a:r>
              <a:rPr lang="en-US" sz="2800" dirty="0" smtClean="0"/>
              <a:t>Screened Subnet – The area between the router and the first firewall, or the area between the firewalls. (I disagree)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Service 1992 NSF; ‘hosts’</a:t>
            </a:r>
          </a:p>
          <a:p>
            <a:r>
              <a:rPr lang="en-US" dirty="0" smtClean="0"/>
              <a:t>URL – Uniform Resource Locator</a:t>
            </a:r>
          </a:p>
          <a:p>
            <a:r>
              <a:rPr lang="en-US" dirty="0" smtClean="0"/>
              <a:t>FQDN – Fully Qualified Domain name</a:t>
            </a:r>
          </a:p>
          <a:p>
            <a:r>
              <a:rPr lang="en-US" dirty="0" smtClean="0"/>
              <a:t>Zones, </a:t>
            </a:r>
          </a:p>
          <a:p>
            <a:pPr lvl="1"/>
            <a:r>
              <a:rPr lang="en-US" dirty="0" smtClean="0"/>
              <a:t>Root, TLD – inverse tree.</a:t>
            </a:r>
          </a:p>
          <a:p>
            <a:pPr lvl="1"/>
            <a:r>
              <a:rPr lang="en-US" dirty="0" smtClean="0"/>
              <a:t>Authoritative server.  Primary and 2ndary.</a:t>
            </a:r>
          </a:p>
          <a:p>
            <a:pPr lvl="1"/>
            <a:r>
              <a:rPr lang="en-US" dirty="0" smtClean="0"/>
              <a:t>Zone transfer</a:t>
            </a:r>
          </a:p>
          <a:p>
            <a:pPr lvl="1"/>
            <a:r>
              <a:rPr lang="en-US" dirty="0" smtClean="0"/>
              <a:t>Resource records</a:t>
            </a:r>
          </a:p>
          <a:p>
            <a:pPr lvl="1"/>
            <a:r>
              <a:rPr lang="en-US" dirty="0" smtClean="0"/>
              <a:t>Recursion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cache poisoning (race condition)</a:t>
            </a:r>
          </a:p>
          <a:p>
            <a:pPr lvl="1"/>
            <a:r>
              <a:rPr lang="en-US" dirty="0" smtClean="0"/>
              <a:t>No authentication</a:t>
            </a:r>
          </a:p>
          <a:p>
            <a:pPr lvl="1"/>
            <a:r>
              <a:rPr lang="en-US" dirty="0" smtClean="0"/>
              <a:t>DNSSEC and authentication (PKI). 2011</a:t>
            </a:r>
          </a:p>
          <a:p>
            <a:r>
              <a:rPr lang="en-US" dirty="0" smtClean="0"/>
              <a:t>Hosts file and malware</a:t>
            </a:r>
          </a:p>
          <a:p>
            <a:r>
              <a:rPr lang="en-US" dirty="0" smtClean="0"/>
              <a:t>Split DNS (corporate security)</a:t>
            </a:r>
          </a:p>
          <a:p>
            <a:r>
              <a:rPr lang="en-US" dirty="0" smtClean="0"/>
              <a:t>Cyber squatters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database</a:t>
            </a:r>
          </a:p>
          <a:p>
            <a:pPr lvl="1"/>
            <a:r>
              <a:rPr lang="en-US" dirty="0" smtClean="0"/>
              <a:t>Classes, objects, schema, ACLs</a:t>
            </a:r>
          </a:p>
          <a:p>
            <a:r>
              <a:rPr lang="en-US" dirty="0" smtClean="0"/>
              <a:t>Active Directory</a:t>
            </a:r>
          </a:p>
          <a:p>
            <a:r>
              <a:rPr lang="en-US" dirty="0" smtClean="0"/>
              <a:t>Novell Directory Services</a:t>
            </a:r>
          </a:p>
          <a:p>
            <a:r>
              <a:rPr lang="en-US" dirty="0" err="1" smtClean="0"/>
              <a:t>OpenLDAP</a:t>
            </a:r>
            <a:endParaRPr lang="en-US" dirty="0" smtClean="0"/>
          </a:p>
          <a:p>
            <a:r>
              <a:rPr lang="en-US" b="1" dirty="0" smtClean="0"/>
              <a:t>LDAP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Lightweight Directory Access Protocol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RFC 1918 addresses</a:t>
            </a:r>
          </a:p>
          <a:p>
            <a:r>
              <a:rPr lang="en-US" dirty="0" smtClean="0"/>
              <a:t>Short term fix to address depletion</a:t>
            </a:r>
          </a:p>
          <a:p>
            <a:r>
              <a:rPr lang="en-US" dirty="0" smtClean="0"/>
              <a:t>Hides typology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Static mapping – one to one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mapping – dynamic pool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 – many to one</a:t>
            </a:r>
          </a:p>
          <a:p>
            <a:r>
              <a:rPr lang="en-US" dirty="0" smtClean="0"/>
              <a:t>Delayed the need for IPv6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Intranet/Extranet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Intranet</a:t>
            </a:r>
          </a:p>
          <a:p>
            <a:pPr lvl="1"/>
            <a:r>
              <a:rPr lang="en-US" dirty="0" smtClean="0"/>
              <a:t>Web-based application accessible from inside the company network</a:t>
            </a:r>
          </a:p>
          <a:p>
            <a:r>
              <a:rPr lang="en-US" dirty="0" smtClean="0"/>
              <a:t>Extranets</a:t>
            </a:r>
          </a:p>
          <a:p>
            <a:pPr lvl="1"/>
            <a:r>
              <a:rPr lang="en-US" dirty="0" smtClean="0"/>
              <a:t>usually B2B</a:t>
            </a:r>
          </a:p>
          <a:p>
            <a:pPr lvl="1"/>
            <a:r>
              <a:rPr lang="en-US" dirty="0" smtClean="0"/>
              <a:t>EDI - Electronic Data Interchange</a:t>
            </a:r>
          </a:p>
          <a:p>
            <a:pPr lvl="1"/>
            <a:r>
              <a:rPr lang="en-US" dirty="0" smtClean="0"/>
              <a:t>Dedicated link?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Closest to end user</a:t>
            </a:r>
          </a:p>
          <a:p>
            <a:r>
              <a:rPr lang="en-US" dirty="0" smtClean="0"/>
              <a:t>File transmissions, message exchange, etc.</a:t>
            </a:r>
          </a:p>
          <a:p>
            <a:r>
              <a:rPr lang="en-US" dirty="0" smtClean="0"/>
              <a:t>SMTP, HTTP, FTP, SNMP, TFTP, Telnet</a:t>
            </a:r>
          </a:p>
          <a:p>
            <a:r>
              <a:rPr lang="en-US" dirty="0" smtClean="0"/>
              <a:t>PDU - </a:t>
            </a:r>
            <a:r>
              <a:rPr lang="en-US" b="1" i="1" dirty="0" smtClean="0"/>
              <a:t>message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area networks in </a:t>
            </a:r>
            <a:r>
              <a:rPr lang="en-US" dirty="0" err="1" smtClean="0"/>
              <a:t>visio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class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Metropolitan Area Network</a:t>
            </a:r>
          </a:p>
          <a:p>
            <a:r>
              <a:rPr lang="en-US" dirty="0" smtClean="0"/>
              <a:t>SONET – Synchronous Optical Network</a:t>
            </a:r>
          </a:p>
          <a:p>
            <a:pPr lvl="1"/>
            <a:r>
              <a:rPr lang="en-US" dirty="0" smtClean="0"/>
              <a:t>Redundant ring</a:t>
            </a:r>
          </a:p>
          <a:p>
            <a:pPr lvl="1"/>
            <a:r>
              <a:rPr lang="en-US" dirty="0" smtClean="0"/>
              <a:t>Local and regional rings</a:t>
            </a:r>
          </a:p>
          <a:p>
            <a:r>
              <a:rPr lang="en-US" dirty="0" smtClean="0"/>
              <a:t>FDDI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MUX – multiplexing</a:t>
            </a:r>
          </a:p>
          <a:p>
            <a:r>
              <a:rPr lang="en-US" dirty="0" smtClean="0"/>
              <a:t>SONET (US) &amp; SDH (everyone else)</a:t>
            </a:r>
          </a:p>
          <a:p>
            <a:pPr lvl="1"/>
            <a:r>
              <a:rPr lang="en-US" dirty="0" smtClean="0"/>
              <a:t>Synchronous Digital Hierarchy</a:t>
            </a:r>
          </a:p>
          <a:p>
            <a:r>
              <a:rPr lang="en-US" dirty="0" smtClean="0"/>
              <a:t>ATM – Asynchronous Transfer Mode</a:t>
            </a:r>
          </a:p>
          <a:p>
            <a:r>
              <a:rPr lang="en-US" dirty="0" smtClean="0"/>
              <a:t>Dedicated Links / Leased Lines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19000" r="25000" b="56000"/>
          <a:stretch>
            <a:fillRect/>
          </a:stretch>
        </p:blipFill>
        <p:spPr bwMode="auto">
          <a:xfrm>
            <a:off x="838200" y="4953000"/>
            <a:ext cx="731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CSU/DSU – Channel Service Unit/Data Service Unit</a:t>
            </a:r>
          </a:p>
          <a:p>
            <a:r>
              <a:rPr lang="en-US" dirty="0" smtClean="0"/>
              <a:t>Circuit Switching – one set path.  Voice.</a:t>
            </a:r>
          </a:p>
          <a:p>
            <a:r>
              <a:rPr lang="en-US" dirty="0" smtClean="0"/>
              <a:t>Packet Switching – multiple possible paths</a:t>
            </a:r>
          </a:p>
          <a:p>
            <a:r>
              <a:rPr lang="en-US" dirty="0" smtClean="0"/>
              <a:t>Frame Relay – shared bandwidth</a:t>
            </a:r>
          </a:p>
          <a:p>
            <a:pPr lvl="1"/>
            <a:r>
              <a:rPr lang="en-US" dirty="0" smtClean="0"/>
              <a:t>CIR – committed information rate</a:t>
            </a:r>
          </a:p>
          <a:p>
            <a:pPr lvl="1"/>
            <a:r>
              <a:rPr lang="en-US" dirty="0" smtClean="0"/>
              <a:t>PVC – guaranteed BW (CIR)</a:t>
            </a:r>
          </a:p>
          <a:p>
            <a:pPr lvl="1"/>
            <a:r>
              <a:rPr lang="en-US" dirty="0" smtClean="0"/>
              <a:t>SVC – teleconferencing, temporary remote site </a:t>
            </a:r>
            <a:r>
              <a:rPr lang="en-US" dirty="0" err="1" smtClean="0"/>
              <a:t>conn</a:t>
            </a:r>
            <a:r>
              <a:rPr lang="en-US" dirty="0" smtClean="0"/>
              <a:t>., voice calls.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LAN, MAN, WAN</a:t>
            </a:r>
          </a:p>
          <a:p>
            <a:r>
              <a:rPr lang="en-US" dirty="0" smtClean="0"/>
              <a:t>Cell switching</a:t>
            </a:r>
          </a:p>
          <a:p>
            <a:r>
              <a:rPr lang="en-US" dirty="0" smtClean="0"/>
              <a:t>Connection oriented</a:t>
            </a:r>
          </a:p>
          <a:p>
            <a:r>
              <a:rPr lang="en-US" dirty="0" smtClean="0"/>
              <a:t>53-byte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</a:t>
            </a:r>
          </a:p>
          <a:p>
            <a:pPr lvl="1"/>
            <a:r>
              <a:rPr lang="en-US" dirty="0" smtClean="0"/>
              <a:t>CBR – constant bit rate, voice/video -</a:t>
            </a:r>
            <a:r>
              <a:rPr lang="en-US" dirty="0" err="1" smtClean="0"/>
              <a:t>conn</a:t>
            </a:r>
            <a:endParaRPr lang="en-US" dirty="0" smtClean="0"/>
          </a:p>
          <a:p>
            <a:pPr lvl="1"/>
            <a:r>
              <a:rPr lang="en-US" dirty="0" smtClean="0"/>
              <a:t>VBR – delay-insensitive – </a:t>
            </a:r>
            <a:r>
              <a:rPr lang="en-US" dirty="0" err="1" smtClean="0"/>
              <a:t>conn</a:t>
            </a:r>
            <a:endParaRPr lang="en-US" dirty="0" smtClean="0"/>
          </a:p>
          <a:p>
            <a:pPr lvl="1"/>
            <a:r>
              <a:rPr lang="en-US" dirty="0" smtClean="0"/>
              <a:t>UBR – unspecified – no control of data rate.  Connectionless</a:t>
            </a:r>
          </a:p>
          <a:p>
            <a:pPr lvl="1"/>
            <a:r>
              <a:rPr lang="en-US" dirty="0" smtClean="0"/>
              <a:t>ABR – available - guaranteed BW + leftover, </a:t>
            </a:r>
            <a:r>
              <a:rPr lang="en-US" dirty="0" err="1" smtClean="0"/>
              <a:t>conn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non-ATM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Best-effort – actually the lowest </a:t>
            </a:r>
            <a:r>
              <a:rPr lang="en-US" dirty="0" err="1" smtClean="0"/>
              <a:t>QoS</a:t>
            </a:r>
            <a:endParaRPr lang="en-US" dirty="0" smtClean="0"/>
          </a:p>
          <a:p>
            <a:r>
              <a:rPr lang="en-US" dirty="0" smtClean="0"/>
              <a:t>Differentiated – middle-tier</a:t>
            </a:r>
          </a:p>
          <a:p>
            <a:r>
              <a:rPr lang="en-US" dirty="0" smtClean="0"/>
              <a:t>Guaranteed service – High </a:t>
            </a:r>
            <a:r>
              <a:rPr lang="en-US" dirty="0" err="1" smtClean="0"/>
              <a:t>QoS</a:t>
            </a:r>
            <a:r>
              <a:rPr lang="en-US" dirty="0" smtClean="0"/>
              <a:t>: Voice/Video.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Multiservice Access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PSTN – public-switched telephone network</a:t>
            </a:r>
          </a:p>
          <a:p>
            <a:pPr lvl="1"/>
            <a:r>
              <a:rPr lang="en-US" dirty="0" smtClean="0"/>
              <a:t>SS7 Signaling System 7</a:t>
            </a:r>
          </a:p>
          <a:p>
            <a:pPr lvl="1"/>
            <a:r>
              <a:rPr lang="en-US" dirty="0" smtClean="0"/>
              <a:t>Circuit-based</a:t>
            </a:r>
          </a:p>
          <a:p>
            <a:r>
              <a:rPr lang="en-US" dirty="0" smtClean="0"/>
              <a:t>VoIP – Voice over IP</a:t>
            </a:r>
          </a:p>
          <a:p>
            <a:pPr lvl="1"/>
            <a:r>
              <a:rPr lang="en-US" dirty="0" smtClean="0"/>
              <a:t>SIP </a:t>
            </a:r>
          </a:p>
          <a:p>
            <a:pPr lvl="1"/>
            <a:r>
              <a:rPr lang="en-US" dirty="0" smtClean="0"/>
              <a:t>Packet based</a:t>
            </a:r>
          </a:p>
          <a:p>
            <a:pPr lvl="1"/>
            <a:r>
              <a:rPr lang="en-US" dirty="0" smtClean="0"/>
              <a:t>Jitter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H.323 – ITU-T standard – voice and video.</a:t>
            </a:r>
          </a:p>
          <a:p>
            <a:pPr lvl="1"/>
            <a:r>
              <a:rPr lang="en-US" dirty="0" smtClean="0"/>
              <a:t>Terminals, gateways, gatekeepers</a:t>
            </a:r>
          </a:p>
          <a:p>
            <a:r>
              <a:rPr lang="en-US" dirty="0" err="1" smtClean="0"/>
              <a:t>VoATM</a:t>
            </a:r>
            <a:r>
              <a:rPr lang="en-US" dirty="0" smtClean="0"/>
              <a:t>, </a:t>
            </a:r>
            <a:r>
              <a:rPr lang="en-US" dirty="0" err="1" smtClean="0"/>
              <a:t>VoFR</a:t>
            </a:r>
            <a:r>
              <a:rPr lang="en-US" dirty="0" smtClean="0"/>
              <a:t> – connection-oriented, less jitter.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Formats information so the computer (application) can understand it.</a:t>
            </a:r>
          </a:p>
          <a:p>
            <a:pPr lvl="1"/>
            <a:r>
              <a:rPr lang="en-US" dirty="0" smtClean="0"/>
              <a:t>TIFF/JPEG/BMP</a:t>
            </a:r>
          </a:p>
          <a:p>
            <a:pPr lvl="1"/>
            <a:r>
              <a:rPr lang="en-US" dirty="0" smtClean="0"/>
              <a:t>ASCII/EBCDIC</a:t>
            </a:r>
          </a:p>
          <a:p>
            <a:pPr lvl="1"/>
            <a:r>
              <a:rPr lang="en-US" dirty="0" smtClean="0"/>
              <a:t>MPEG/MIDI</a:t>
            </a:r>
          </a:p>
          <a:p>
            <a:r>
              <a:rPr lang="en-US" dirty="0" smtClean="0"/>
              <a:t>Compression and encryption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- 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SIP – Session Initiation Protocol</a:t>
            </a:r>
          </a:p>
          <a:p>
            <a:pPr lvl="1"/>
            <a:r>
              <a:rPr lang="en-US" dirty="0" smtClean="0"/>
              <a:t>UAC – User Agent Client – soft phone</a:t>
            </a:r>
          </a:p>
          <a:p>
            <a:pPr lvl="1"/>
            <a:r>
              <a:rPr lang="en-US" dirty="0" smtClean="0"/>
              <a:t>UAS – User Agent Server – routing &amp; signaling</a:t>
            </a:r>
          </a:p>
          <a:p>
            <a:pPr lvl="1"/>
            <a:r>
              <a:rPr lang="en-US" dirty="0" smtClean="0"/>
              <a:t>RTP – Real-time Transport – handle actual call</a:t>
            </a:r>
          </a:p>
          <a:p>
            <a:pPr lvl="1"/>
            <a:r>
              <a:rPr lang="en-US" dirty="0" smtClean="0"/>
              <a:t>Proxy – relay packets in network UAC &amp; UAS</a:t>
            </a:r>
          </a:p>
          <a:p>
            <a:pPr lvl="1"/>
            <a:r>
              <a:rPr lang="en-US" dirty="0" smtClean="0"/>
              <a:t>Registrar – central record of everyone’s location on the local network.  </a:t>
            </a:r>
          </a:p>
          <a:p>
            <a:pPr lvl="1"/>
            <a:r>
              <a:rPr lang="en-US" dirty="0" smtClean="0"/>
              <a:t>Redirect – keep identity while roaming (Enables intra-organizational routes)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r>
              <a:rPr lang="en-US" dirty="0" err="1" smtClean="0"/>
              <a:t>SiP</a:t>
            </a:r>
            <a:r>
              <a:rPr lang="en-US" dirty="0" smtClean="0"/>
              <a:t>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35" t="22759" r="13582" b="8276"/>
          <a:stretch>
            <a:fillRect/>
          </a:stretch>
        </p:blipFill>
        <p:spPr bwMode="auto">
          <a:xfrm>
            <a:off x="0" y="1138533"/>
            <a:ext cx="9144000" cy="571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encrypted</a:t>
            </a:r>
          </a:p>
          <a:p>
            <a:r>
              <a:rPr lang="en-US" dirty="0" smtClean="0"/>
              <a:t>Interception and all other network security issues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Dial-up and 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 server &amp; RADIUS</a:t>
            </a:r>
          </a:p>
          <a:p>
            <a:r>
              <a:rPr lang="en-US" dirty="0" smtClean="0"/>
              <a:t>PTSN network, Modem</a:t>
            </a:r>
          </a:p>
          <a:p>
            <a:r>
              <a:rPr lang="en-US" dirty="0" smtClean="0"/>
              <a:t>Use of callbacks</a:t>
            </a:r>
          </a:p>
          <a:p>
            <a:r>
              <a:rPr lang="en-US" dirty="0" err="1" smtClean="0"/>
              <a:t>Wardialing</a:t>
            </a:r>
            <a:endParaRPr lang="en-US" dirty="0" smtClean="0"/>
          </a:p>
          <a:p>
            <a:r>
              <a:rPr lang="en-US" dirty="0" smtClean="0"/>
              <a:t>56K</a:t>
            </a:r>
          </a:p>
          <a:p>
            <a:pPr lvl="1"/>
            <a:r>
              <a:rPr lang="en-US" dirty="0" smtClean="0"/>
              <a:t>MLPPP – &gt;56k</a:t>
            </a:r>
            <a:endParaRPr lang="en-US" dirty="0"/>
          </a:p>
        </p:txBody>
      </p:sp>
      <p:pic>
        <p:nvPicPr>
          <p:cNvPr id="2050" name="Picture 2" descr="stone age wh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Services Digital Network</a:t>
            </a:r>
          </a:p>
          <a:p>
            <a:r>
              <a:rPr lang="en-US" dirty="0" smtClean="0"/>
              <a:t>Digital local loop</a:t>
            </a:r>
          </a:p>
          <a:p>
            <a:r>
              <a:rPr lang="en-US" dirty="0" smtClean="0"/>
              <a:t>Point to point, on demand, fast call setup</a:t>
            </a:r>
          </a:p>
          <a:p>
            <a:r>
              <a:rPr lang="en-US" dirty="0" smtClean="0"/>
              <a:t>BRI -Basic Rate Interface 2B 1D, 144Kbps</a:t>
            </a:r>
          </a:p>
          <a:p>
            <a:r>
              <a:rPr lang="en-US" dirty="0" smtClean="0"/>
              <a:t>PRI -Primary Rate Interface 23B 1D 1.544Mbps (T1)</a:t>
            </a:r>
          </a:p>
          <a:p>
            <a:r>
              <a:rPr lang="en-US" dirty="0" smtClean="0"/>
              <a:t>DDR Demand Dial Routing</a:t>
            </a:r>
          </a:p>
          <a:p>
            <a:pPr lvl="1"/>
            <a:r>
              <a:rPr lang="en-US" dirty="0" smtClean="0"/>
              <a:t>backup, expense, timeouts</a:t>
            </a:r>
            <a:endParaRPr lang="en-US" dirty="0"/>
          </a:p>
        </p:txBody>
      </p:sp>
      <p:pic>
        <p:nvPicPr>
          <p:cNvPr id="111618" name="Picture 2" descr="http://www.saalt.co.uk/listman/listings/images/11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673" y="0"/>
            <a:ext cx="275632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Subscriber Line</a:t>
            </a:r>
          </a:p>
          <a:p>
            <a:r>
              <a:rPr lang="en-US" dirty="0" smtClean="0"/>
              <a:t>2.5Mi from pop (18,000’)</a:t>
            </a:r>
          </a:p>
          <a:p>
            <a:r>
              <a:rPr lang="en-US" dirty="0" smtClean="0"/>
              <a:t>52Mbps max</a:t>
            </a:r>
          </a:p>
          <a:p>
            <a:r>
              <a:rPr lang="en-US" dirty="0" smtClean="0"/>
              <a:t>High and low frequency</a:t>
            </a:r>
          </a:p>
          <a:p>
            <a:r>
              <a:rPr lang="en-US" dirty="0" smtClean="0"/>
              <a:t>SDSL – expensive, businesses</a:t>
            </a:r>
          </a:p>
          <a:p>
            <a:r>
              <a:rPr lang="en-US" dirty="0" smtClean="0"/>
              <a:t>ADSL – what you use</a:t>
            </a:r>
            <a:endParaRPr lang="en-US" dirty="0"/>
          </a:p>
        </p:txBody>
      </p:sp>
      <p:pic>
        <p:nvPicPr>
          <p:cNvPr id="110594" name="Picture 2" descr="http://www.thetorquereport.com/tesla_roadster_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242" y="0"/>
            <a:ext cx="4194758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Modems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50Mbps – shared</a:t>
            </a:r>
          </a:p>
          <a:p>
            <a:r>
              <a:rPr lang="en-US" dirty="0" smtClean="0"/>
              <a:t>Requires ‘two way’ network</a:t>
            </a:r>
          </a:p>
          <a:p>
            <a:r>
              <a:rPr lang="en-US" dirty="0" smtClean="0"/>
              <a:t>Reserved channels</a:t>
            </a:r>
          </a:p>
          <a:p>
            <a:r>
              <a:rPr lang="en-US" dirty="0" smtClean="0"/>
              <a:t>DOCSYS</a:t>
            </a:r>
          </a:p>
          <a:p>
            <a:r>
              <a:rPr lang="en-US" dirty="0" smtClean="0"/>
              <a:t>unencrypted</a:t>
            </a:r>
            <a:endParaRPr lang="en-US" dirty="0"/>
          </a:p>
        </p:txBody>
      </p:sp>
      <p:pic>
        <p:nvPicPr>
          <p:cNvPr id="112642" name="Picture 2" descr="http://memimage.cardomain.com/ride_images/3/3311/521/3327526000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Private Network</a:t>
            </a:r>
          </a:p>
          <a:p>
            <a:r>
              <a:rPr lang="en-US" dirty="0" smtClean="0"/>
              <a:t>Private – encrypted. . . ?</a:t>
            </a:r>
          </a:p>
          <a:p>
            <a:r>
              <a:rPr lang="en-US" dirty="0" smtClean="0"/>
              <a:t>3 kinds: IPSec, PPTP, L2TP</a:t>
            </a:r>
          </a:p>
          <a:p>
            <a:r>
              <a:rPr lang="en-US" dirty="0" smtClean="0"/>
              <a:t>Remote users or remote networks</a:t>
            </a:r>
          </a:p>
          <a:p>
            <a:r>
              <a:rPr lang="en-US" dirty="0" smtClean="0"/>
              <a:t>Encapsulation VS encryption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on IP network</a:t>
            </a:r>
          </a:p>
          <a:p>
            <a:r>
              <a:rPr lang="en-US" dirty="0" smtClean="0"/>
              <a:t>PPP tunnel can contain other protocols</a:t>
            </a:r>
          </a:p>
          <a:p>
            <a:r>
              <a:rPr lang="en-US" dirty="0" smtClean="0"/>
              <a:t>Optional encryption - MPPE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l="32667" t="37673" r="20765" b="22438"/>
          <a:stretch>
            <a:fillRect/>
          </a:stretch>
        </p:blipFill>
        <p:spPr bwMode="auto">
          <a:xfrm>
            <a:off x="1371601" y="3605284"/>
            <a:ext cx="6053666" cy="325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Establishing connections </a:t>
            </a:r>
            <a:r>
              <a:rPr lang="en-US" b="1" dirty="0" smtClean="0"/>
              <a:t>between applications</a:t>
            </a:r>
          </a:p>
          <a:p>
            <a:r>
              <a:rPr lang="en-US" dirty="0" smtClean="0"/>
              <a:t>Maintaining &amp; terminating connection</a:t>
            </a:r>
          </a:p>
          <a:p>
            <a:r>
              <a:rPr lang="en-US" dirty="0" smtClean="0"/>
              <a:t>NFS, SQL, RPC, NetBIOS</a:t>
            </a:r>
          </a:p>
          <a:p>
            <a:r>
              <a:rPr lang="en-US" dirty="0" smtClean="0"/>
              <a:t>Modes</a:t>
            </a:r>
          </a:p>
          <a:p>
            <a:pPr lvl="1"/>
            <a:r>
              <a:rPr lang="en-US" dirty="0" smtClean="0"/>
              <a:t>Simplex, half duplex, full-duplex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on more than IP networks</a:t>
            </a:r>
          </a:p>
          <a:p>
            <a:r>
              <a:rPr lang="en-US" dirty="0" smtClean="0"/>
              <a:t>No encryption</a:t>
            </a:r>
          </a:p>
          <a:p>
            <a:pPr lvl="1"/>
            <a:r>
              <a:rPr lang="en-US" dirty="0" smtClean="0"/>
              <a:t>Use IPSEC (ESP) with L2TP</a:t>
            </a:r>
          </a:p>
          <a:p>
            <a:r>
              <a:rPr lang="en-US" dirty="0" smtClean="0"/>
              <a:t>Supports RADIUS, TACACS+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 – Password Authentication Protocol</a:t>
            </a:r>
          </a:p>
          <a:p>
            <a:pPr lvl="1"/>
            <a:r>
              <a:rPr lang="en-US" dirty="0" err="1" smtClean="0"/>
              <a:t>Cleartext</a:t>
            </a:r>
            <a:endParaRPr lang="en-US" dirty="0" smtClean="0"/>
          </a:p>
          <a:p>
            <a:r>
              <a:rPr lang="en-US" dirty="0" smtClean="0"/>
              <a:t>CHAP – Challenge Handshake Authentication Protocol – encrypt string</a:t>
            </a:r>
          </a:p>
          <a:p>
            <a:pPr lvl="1"/>
            <a:r>
              <a:rPr lang="en-US" dirty="0" smtClean="0"/>
              <a:t>MS-CHAP, MS-CHAPv2</a:t>
            </a:r>
          </a:p>
          <a:p>
            <a:r>
              <a:rPr lang="en-US" dirty="0" smtClean="0"/>
              <a:t>EAP – Extensible Authentication Protocol</a:t>
            </a:r>
          </a:p>
          <a:p>
            <a:pPr lvl="1"/>
            <a:r>
              <a:rPr lang="en-US" dirty="0" smtClean="0"/>
              <a:t>Framework for many kinds of authentication</a:t>
            </a:r>
          </a:p>
          <a:p>
            <a:pPr lvl="1"/>
            <a:r>
              <a:rPr lang="en-US" dirty="0" smtClean="0"/>
              <a:t>OTP, smart cards, biometrics,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firewall – only allow necessary ports to remote users.</a:t>
            </a:r>
          </a:p>
          <a:p>
            <a:r>
              <a:rPr lang="en-US" dirty="0" smtClean="0"/>
              <a:t>Split tunneling problem.</a:t>
            </a:r>
          </a:p>
          <a:p>
            <a:r>
              <a:rPr lang="en-US" dirty="0" smtClean="0"/>
              <a:t>Security of ‘home’ computers</a:t>
            </a:r>
          </a:p>
          <a:p>
            <a:r>
              <a:rPr lang="en-US" dirty="0" smtClean="0"/>
              <a:t>End users: look at SSL VPN instead of PPTP or L2TP.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Communications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- A Few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vs. Amplitude</a:t>
            </a:r>
          </a:p>
          <a:p>
            <a:pPr lvl="1"/>
            <a:r>
              <a:rPr lang="en-US" dirty="0" smtClean="0"/>
              <a:t>Higher frequency: more data, shorter distance.</a:t>
            </a:r>
          </a:p>
          <a:p>
            <a:r>
              <a:rPr lang="en-US" dirty="0" smtClean="0"/>
              <a:t>CSMA/CA – initial broadcast</a:t>
            </a:r>
          </a:p>
          <a:p>
            <a:r>
              <a:rPr lang="en-US" dirty="0" smtClean="0"/>
              <a:t>Spread Spectrum – several frequencies at the same time.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FHSS – Frequency Hopping 802.11 (1-2M)</a:t>
            </a:r>
          </a:p>
          <a:p>
            <a:pPr lvl="1"/>
            <a:r>
              <a:rPr lang="en-US" dirty="0" smtClean="0"/>
              <a:t>Splits channel into Sub channels</a:t>
            </a:r>
          </a:p>
          <a:p>
            <a:pPr lvl="1"/>
            <a:r>
              <a:rPr lang="en-US" dirty="0" smtClean="0"/>
              <a:t>Hops between them ‘hop sequence’</a:t>
            </a:r>
          </a:p>
          <a:p>
            <a:pPr lvl="1"/>
            <a:r>
              <a:rPr lang="en-US" dirty="0" smtClean="0"/>
              <a:t>Reduces interference, can be fairly secure</a:t>
            </a:r>
          </a:p>
          <a:p>
            <a:r>
              <a:rPr lang="en-US" dirty="0" smtClean="0"/>
              <a:t>DSSS – Direct Sequence 802.11b, GPS.</a:t>
            </a:r>
          </a:p>
          <a:p>
            <a:pPr lvl="1"/>
            <a:r>
              <a:rPr lang="en-US" dirty="0" smtClean="0"/>
              <a:t>Uses all available BW.</a:t>
            </a:r>
          </a:p>
          <a:p>
            <a:pPr lvl="1"/>
            <a:r>
              <a:rPr lang="en-US" dirty="0" smtClean="0"/>
              <a:t>Chips - Added pseudorandom noise at sub-bit level</a:t>
            </a:r>
          </a:p>
          <a:p>
            <a:pPr lvl="1"/>
            <a:r>
              <a:rPr lang="en-US" dirty="0" smtClean="0"/>
              <a:t>Looks like white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Spectrum - Other(cont)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OFDM – Orthogonal Frequency-Division Multiplexing. 802.11a,g,n, ADSL, </a:t>
            </a:r>
            <a:r>
              <a:rPr lang="en-US" dirty="0" err="1" smtClean="0"/>
              <a:t>WiMAX</a:t>
            </a:r>
            <a:endParaRPr lang="en-US" dirty="0" smtClean="0"/>
          </a:p>
          <a:p>
            <a:pPr lvl="1"/>
            <a:r>
              <a:rPr lang="en-US" dirty="0" smtClean="0"/>
              <a:t>Many slowly-modulated narrow narrowband signals perpendicular to each other.</a:t>
            </a:r>
          </a:p>
          <a:p>
            <a:pPr lvl="1"/>
            <a:r>
              <a:rPr lang="en-US" dirty="0" smtClean="0"/>
              <a:t>Low issues with multipath, attenuation</a:t>
            </a:r>
          </a:p>
          <a:p>
            <a:endParaRPr lang="en-US" dirty="0"/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 cstate="print"/>
          <a:srcRect l="1331" t="24339" r="7266" b="31217"/>
          <a:stretch>
            <a:fillRect/>
          </a:stretch>
        </p:blipFill>
        <p:spPr bwMode="auto">
          <a:xfrm>
            <a:off x="0" y="4572000"/>
            <a:ext cx="9144000" cy="186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whole 802.11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 – 1997 1-2Mbps 2.4GHz</a:t>
            </a:r>
          </a:p>
          <a:p>
            <a:r>
              <a:rPr lang="en-US" dirty="0" smtClean="0"/>
              <a:t>802.11b – DSSS 11Mbps 2.4GHz</a:t>
            </a:r>
          </a:p>
          <a:p>
            <a:r>
              <a:rPr lang="en-US" dirty="0" smtClean="0"/>
              <a:t>802.11a – OFDM 54Mbps 5GHz (h Europe)</a:t>
            </a:r>
          </a:p>
          <a:p>
            <a:pPr lvl="1"/>
            <a:r>
              <a:rPr lang="en-US" dirty="0" smtClean="0"/>
              <a:t>Shorter range, less crowded</a:t>
            </a:r>
          </a:p>
          <a:p>
            <a:r>
              <a:rPr lang="en-US" dirty="0" smtClean="0"/>
              <a:t>802.11g – 54Mbps, 2.4GHz</a:t>
            </a:r>
          </a:p>
          <a:p>
            <a:r>
              <a:rPr lang="en-US" dirty="0" smtClean="0"/>
              <a:t>802.11i – security, authentication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(802.11b,g,a,n)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act as beacons</a:t>
            </a:r>
          </a:p>
          <a:p>
            <a:r>
              <a:rPr lang="en-US" dirty="0" smtClean="0"/>
              <a:t>Modes</a:t>
            </a:r>
          </a:p>
          <a:p>
            <a:pPr lvl="1"/>
            <a:r>
              <a:rPr lang="en-US" dirty="0" smtClean="0"/>
              <a:t>Infrastructure – connected to LAN</a:t>
            </a:r>
          </a:p>
          <a:p>
            <a:pPr lvl="1"/>
            <a:r>
              <a:rPr lang="en-US" dirty="0" smtClean="0"/>
              <a:t>Stand-alone – wireless hub</a:t>
            </a:r>
          </a:p>
          <a:p>
            <a:pPr lvl="1"/>
            <a:r>
              <a:rPr lang="en-US" dirty="0" smtClean="0"/>
              <a:t>Ad hoc – no APs, P2P mode</a:t>
            </a:r>
          </a:p>
          <a:p>
            <a:r>
              <a:rPr lang="en-US" dirty="0" smtClean="0"/>
              <a:t>Service Set ID (SSID)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Authentication -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OSA – Open system authentication (SSID)</a:t>
            </a:r>
          </a:p>
          <a:p>
            <a:pPr lvl="1"/>
            <a:r>
              <a:rPr lang="en-US" dirty="0" smtClean="0"/>
              <a:t>Clear-text communication</a:t>
            </a:r>
          </a:p>
          <a:p>
            <a:r>
              <a:rPr lang="en-US" dirty="0" smtClean="0"/>
              <a:t>SKA – Shared Key Authentication</a:t>
            </a:r>
          </a:p>
          <a:p>
            <a:pPr lvl="1"/>
            <a:r>
              <a:rPr lang="en-US" dirty="0" smtClean="0"/>
              <a:t>WEP</a:t>
            </a:r>
          </a:p>
          <a:p>
            <a:pPr lvl="2"/>
            <a:r>
              <a:rPr lang="en-US" dirty="0" smtClean="0"/>
              <a:t>RC4 is symmetric – i.e. fixed shared key</a:t>
            </a:r>
          </a:p>
          <a:p>
            <a:pPr lvl="2"/>
            <a:r>
              <a:rPr lang="en-US" dirty="0" smtClean="0"/>
              <a:t>Initialization vector (IV) bad (reuse,</a:t>
            </a:r>
            <a:r>
              <a:rPr lang="en-US" dirty="0" smtClean="0">
                <a:latin typeface="Times New Roman"/>
                <a:cs typeface="Times New Roman"/>
              </a:rPr>
              <a:t>↓</a:t>
            </a:r>
            <a:r>
              <a:rPr lang="en-US" dirty="0" smtClean="0"/>
              <a:t> randomness)</a:t>
            </a:r>
          </a:p>
          <a:p>
            <a:pPr lvl="2"/>
            <a:r>
              <a:rPr lang="en-US" dirty="0" smtClean="0"/>
              <a:t>No packet integrity assurance – hackers can mess with ICVs making the integrity look ok</a:t>
            </a:r>
          </a:p>
          <a:p>
            <a:pPr lvl="3">
              <a:buNone/>
            </a:pPr>
            <a:r>
              <a:rPr lang="en-US" dirty="0" smtClean="0"/>
              <a:t>(Integrity check value)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r>
              <a:rPr lang="en-US" b="1" dirty="0" smtClean="0"/>
              <a:t>between computers</a:t>
            </a:r>
          </a:p>
          <a:p>
            <a:r>
              <a:rPr lang="en-US" dirty="0" smtClean="0"/>
              <a:t>End-to-end data transport</a:t>
            </a:r>
          </a:p>
          <a:p>
            <a:r>
              <a:rPr lang="en-US" dirty="0" smtClean="0"/>
              <a:t>TCP, UDP, SSL*, TLS, SPX</a:t>
            </a:r>
          </a:p>
          <a:p>
            <a:r>
              <a:rPr lang="en-US" dirty="0" smtClean="0"/>
              <a:t>Reliable/unreliable transport</a:t>
            </a:r>
          </a:p>
          <a:p>
            <a:r>
              <a:rPr lang="en-US" dirty="0" smtClean="0"/>
              <a:t>PDU – </a:t>
            </a:r>
            <a:r>
              <a:rPr lang="en-US" b="1" i="1" dirty="0" smtClean="0"/>
              <a:t>segment </a:t>
            </a:r>
            <a:r>
              <a:rPr lang="en-US" dirty="0" smtClean="0"/>
              <a:t>or </a:t>
            </a:r>
            <a:r>
              <a:rPr lang="en-US" b="1" i="1" dirty="0" smtClean="0"/>
              <a:t>packet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Auditing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AirSnort</a:t>
            </a:r>
            <a:endParaRPr lang="en-US" dirty="0" smtClean="0"/>
          </a:p>
          <a:p>
            <a:r>
              <a:rPr lang="en-US" dirty="0" err="1" smtClean="0"/>
              <a:t>WepCrack</a:t>
            </a:r>
            <a:endParaRPr lang="en-US" dirty="0" smtClean="0"/>
          </a:p>
          <a:p>
            <a:r>
              <a:rPr lang="en-US" dirty="0" err="1" smtClean="0"/>
              <a:t>Aircrack-ng</a:t>
            </a:r>
            <a:endParaRPr lang="en-US" dirty="0" smtClean="0"/>
          </a:p>
          <a:p>
            <a:r>
              <a:rPr lang="en-US" dirty="0" err="1" smtClean="0"/>
              <a:t>coWPAtty</a:t>
            </a:r>
            <a:endParaRPr lang="en-US" dirty="0" smtClean="0"/>
          </a:p>
          <a:p>
            <a:r>
              <a:rPr lang="en-US" dirty="0" err="1" smtClean="0"/>
              <a:t>back|track</a:t>
            </a:r>
            <a:endParaRPr lang="en-US" dirty="0"/>
          </a:p>
        </p:txBody>
      </p:sp>
      <p:pic>
        <p:nvPicPr>
          <p:cNvPr id="1026" name="Picture 2" descr="http://www.backtrack-linux.org/wp-content/uploads/2010/01/main-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4343400"/>
            <a:ext cx="5095875" cy="220027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 l="16255" t="33270" r="17937" b="36484"/>
          <a:stretch>
            <a:fillRect/>
          </a:stretch>
        </p:blipFill>
        <p:spPr bwMode="auto">
          <a:xfrm>
            <a:off x="4038600" y="1752600"/>
            <a:ext cx="5105400" cy="180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Authentication -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WEP is broken</a:t>
            </a:r>
          </a:p>
          <a:p>
            <a:pPr lvl="1"/>
            <a:r>
              <a:rPr lang="en-US" dirty="0" smtClean="0"/>
              <a:t>Temporal Key Integrity Protocol – some help with weak IV. Still RC4-based.</a:t>
            </a:r>
          </a:p>
          <a:p>
            <a:r>
              <a:rPr lang="en-US" dirty="0" smtClean="0"/>
              <a:t>802.11i  WPA, WPA2</a:t>
            </a:r>
          </a:p>
          <a:p>
            <a:pPr lvl="1"/>
            <a:r>
              <a:rPr lang="en-US" dirty="0" smtClean="0"/>
              <a:t>Use AES, not TKIP.</a:t>
            </a:r>
          </a:p>
          <a:p>
            <a:pPr lvl="1"/>
            <a:r>
              <a:rPr lang="en-US" dirty="0" smtClean="0"/>
              <a:t>EAP-TLS requires certificates</a:t>
            </a:r>
          </a:p>
          <a:p>
            <a:pPr lvl="1"/>
            <a:r>
              <a:rPr lang="en-US" dirty="0" smtClean="0"/>
              <a:t>Higher CPU, not backward compatible.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802.11i – 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CCM Protocol (CCMP) – better encryption at lower layer</a:t>
            </a:r>
          </a:p>
          <a:p>
            <a:r>
              <a:rPr lang="en-US" dirty="0" smtClean="0"/>
              <a:t>802.1X – port-based network access control. (L2)</a:t>
            </a:r>
          </a:p>
          <a:p>
            <a:pPr lvl="1"/>
            <a:r>
              <a:rPr lang="en-US" dirty="0" smtClean="0"/>
              <a:t>No network communication until authenticated.</a:t>
            </a:r>
          </a:p>
          <a:p>
            <a:pPr lvl="1"/>
            <a:r>
              <a:rPr lang="en-US" dirty="0" smtClean="0"/>
              <a:t>User authentication not system authentication</a:t>
            </a:r>
          </a:p>
          <a:p>
            <a:pPr lvl="1"/>
            <a:r>
              <a:rPr lang="en-US" dirty="0" smtClean="0"/>
              <a:t>With EAP - Mutual authentication possible</a:t>
            </a:r>
          </a:p>
          <a:p>
            <a:pPr lvl="1"/>
            <a:r>
              <a:rPr lang="en-US" dirty="0" smtClean="0"/>
              <a:t>Authentication server (RADIUS)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802.11i/WPA2 enterprise (no PSK)</a:t>
            </a:r>
          </a:p>
          <a:p>
            <a:r>
              <a:rPr lang="en-US" dirty="0" smtClean="0"/>
              <a:t>VPNs (put AP on DMZ)</a:t>
            </a:r>
          </a:p>
          <a:p>
            <a:r>
              <a:rPr lang="en-US" dirty="0" smtClean="0"/>
              <a:t>Lower power/AP placement</a:t>
            </a:r>
          </a:p>
          <a:p>
            <a:r>
              <a:rPr lang="en-US" dirty="0" smtClean="0"/>
              <a:t>MAC filtering</a:t>
            </a:r>
          </a:p>
          <a:p>
            <a:r>
              <a:rPr lang="en-US" dirty="0" smtClean="0"/>
              <a:t>Test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802.16 - </a:t>
            </a:r>
            <a:r>
              <a:rPr lang="en-US" dirty="0" err="1" smtClean="0"/>
              <a:t>WiMax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“last mile access”</a:t>
            </a:r>
          </a:p>
          <a:p>
            <a:r>
              <a:rPr lang="en-US" dirty="0" smtClean="0"/>
              <a:t>Baltimore – Sprint, </a:t>
            </a:r>
            <a:r>
              <a:rPr lang="en-US" dirty="0" err="1" smtClean="0"/>
              <a:t>Clearwire</a:t>
            </a:r>
            <a:r>
              <a:rPr lang="en-US" dirty="0" smtClean="0"/>
              <a:t> (</a:t>
            </a:r>
            <a:r>
              <a:rPr lang="en-US" dirty="0" err="1" smtClean="0"/>
              <a:t>Xohm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Compete with DSL/cable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 l="21546" t="20488" r="13814" b="5366"/>
          <a:stretch>
            <a:fillRect/>
          </a:stretch>
        </p:blipFill>
        <p:spPr bwMode="auto">
          <a:xfrm>
            <a:off x="304800" y="0"/>
            <a:ext cx="8458200" cy="691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</a:p>
          <a:p>
            <a:r>
              <a:rPr lang="en-US" dirty="0" smtClean="0"/>
              <a:t>Cameras</a:t>
            </a:r>
          </a:p>
          <a:p>
            <a:r>
              <a:rPr lang="en-US" dirty="0" smtClean="0"/>
              <a:t>Enterprise connectivity/data on phone</a:t>
            </a:r>
          </a:p>
          <a:p>
            <a:pPr lvl="1"/>
            <a:r>
              <a:rPr lang="en-US" smtClean="0"/>
              <a:t>APN</a:t>
            </a:r>
            <a:endParaRPr lang="en-US" dirty="0" smtClean="0"/>
          </a:p>
          <a:p>
            <a:r>
              <a:rPr lang="en-US" dirty="0" smtClean="0"/>
              <a:t>Security policies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RootKits</a:t>
            </a:r>
            <a:endParaRPr lang="en-US" dirty="0" smtClean="0"/>
          </a:p>
          <a:p>
            <a:r>
              <a:rPr lang="en-US" dirty="0" smtClean="0"/>
              <a:t>Spyware/Adware</a:t>
            </a:r>
          </a:p>
          <a:p>
            <a:r>
              <a:rPr lang="en-US" dirty="0" smtClean="0"/>
              <a:t>Email Spoofing</a:t>
            </a:r>
          </a:p>
          <a:p>
            <a:r>
              <a:rPr lang="en-US" dirty="0" smtClean="0"/>
              <a:t>Instant messaging</a:t>
            </a:r>
          </a:p>
          <a:p>
            <a:pPr lvl="1"/>
            <a:r>
              <a:rPr lang="en-US" dirty="0" smtClean="0"/>
              <a:t>SPIM</a:t>
            </a:r>
          </a:p>
          <a:p>
            <a:pPr lvl="1"/>
            <a:r>
              <a:rPr lang="en-US" dirty="0" smtClean="0"/>
              <a:t>Corporate 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Other technologies to consider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IDS/IPS</a:t>
            </a:r>
          </a:p>
          <a:p>
            <a:pPr eaLnBrk="1" hangingPunct="1">
              <a:defRPr/>
            </a:pPr>
            <a:r>
              <a:rPr lang="en-US" strike="sngStrike" dirty="0" err="1" smtClean="0"/>
              <a:t>Honeypots</a:t>
            </a:r>
            <a:endParaRPr lang="en-US" strike="sngStrike" dirty="0" smtClean="0"/>
          </a:p>
          <a:p>
            <a:pPr eaLnBrk="1" hangingPunct="1">
              <a:defRPr/>
            </a:pPr>
            <a:r>
              <a:rPr lang="en-US" dirty="0" smtClean="0"/>
              <a:t>SSL VPN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In Class Lab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diagrams with MS Visio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Addressing and routing</a:t>
            </a:r>
          </a:p>
          <a:p>
            <a:r>
              <a:rPr lang="en-US" dirty="0" smtClean="0"/>
              <a:t>IP, ICMP, IGMP, RIP, OSPF, IPX</a:t>
            </a:r>
          </a:p>
          <a:p>
            <a:r>
              <a:rPr lang="en-US" dirty="0" smtClean="0"/>
              <a:t>PDU -</a:t>
            </a:r>
            <a:r>
              <a:rPr lang="en-US" b="1" i="1" dirty="0" smtClean="0"/>
              <a:t> datagram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6863</TotalTime>
  <Words>2413</Words>
  <Application>Microsoft Office PowerPoint</Application>
  <PresentationFormat>On-screen Show (4:3)</PresentationFormat>
  <Paragraphs>579</Paragraphs>
  <Slides>89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Ocean</vt:lpstr>
      <vt:lpstr>Telecommunications and Network Security or wow, this is a long chapter</vt:lpstr>
      <vt:lpstr>Telecommunications</vt:lpstr>
      <vt:lpstr>OSI v.s. TCP/IP</vt:lpstr>
      <vt:lpstr>Encapsulation </vt:lpstr>
      <vt:lpstr>Application</vt:lpstr>
      <vt:lpstr>Presentation</vt:lpstr>
      <vt:lpstr>Session</vt:lpstr>
      <vt:lpstr>Transport</vt:lpstr>
      <vt:lpstr>Network</vt:lpstr>
      <vt:lpstr>Data Link</vt:lpstr>
      <vt:lpstr>Physical</vt:lpstr>
      <vt:lpstr>PowerPoint Presentation</vt:lpstr>
      <vt:lpstr>TCP/IP</vt:lpstr>
      <vt:lpstr>TCP ‘3-way’ handshake</vt:lpstr>
      <vt:lpstr>Ports &amp; sockets</vt:lpstr>
      <vt:lpstr>In Class Lab</vt:lpstr>
      <vt:lpstr>In Class Lab (Cont)</vt:lpstr>
      <vt:lpstr>IPv6 - IPng</vt:lpstr>
      <vt:lpstr>Analog and Digital</vt:lpstr>
      <vt:lpstr>Synchronous &amp; Asynchronous</vt:lpstr>
      <vt:lpstr>Baseband &amp; Broadband</vt:lpstr>
      <vt:lpstr>LAN networking</vt:lpstr>
      <vt:lpstr>Network typology</vt:lpstr>
      <vt:lpstr>PAN, LAN, CAN, MAN, WAN</vt:lpstr>
      <vt:lpstr>Cable types</vt:lpstr>
      <vt:lpstr>Problems with cabling</vt:lpstr>
      <vt:lpstr>Token ring</vt:lpstr>
      <vt:lpstr>CSMA</vt:lpstr>
      <vt:lpstr>IP protocols - security</vt:lpstr>
      <vt:lpstr>Routing protocols</vt:lpstr>
      <vt:lpstr>Network devices</vt:lpstr>
      <vt:lpstr>Network Devices</vt:lpstr>
      <vt:lpstr>Network Hardware - Switches</vt:lpstr>
      <vt:lpstr>Network hardware - Routers</vt:lpstr>
      <vt:lpstr>Network Hardware - Gateways</vt:lpstr>
      <vt:lpstr>Firewalls</vt:lpstr>
      <vt:lpstr>Firewalls – Packet Filtering</vt:lpstr>
      <vt:lpstr>Firewalls – Stateful inspection</vt:lpstr>
      <vt:lpstr>Firewalls - Proxy</vt:lpstr>
      <vt:lpstr>Proxy types</vt:lpstr>
      <vt:lpstr>Dynamic Packet Filtering FW</vt:lpstr>
      <vt:lpstr>Kernel Proxy Firewall</vt:lpstr>
      <vt:lpstr>Firewall best practices</vt:lpstr>
      <vt:lpstr>Firewall Architectures</vt:lpstr>
      <vt:lpstr>DNS</vt:lpstr>
      <vt:lpstr>DNS issues</vt:lpstr>
      <vt:lpstr>Directory Services</vt:lpstr>
      <vt:lpstr>NAT</vt:lpstr>
      <vt:lpstr>Intranet/Extranet</vt:lpstr>
      <vt:lpstr>Local area networks in visio</vt:lpstr>
      <vt:lpstr>Wide area networks</vt:lpstr>
      <vt:lpstr>MAN</vt:lpstr>
      <vt:lpstr>WAN</vt:lpstr>
      <vt:lpstr>WAN cont</vt:lpstr>
      <vt:lpstr>ATM</vt:lpstr>
      <vt:lpstr>QoS</vt:lpstr>
      <vt:lpstr>QoS non-ATM</vt:lpstr>
      <vt:lpstr>Multiservice Access Technology</vt:lpstr>
      <vt:lpstr>VoIP</vt:lpstr>
      <vt:lpstr>VoIP - SIP</vt:lpstr>
      <vt:lpstr>SiP In Action</vt:lpstr>
      <vt:lpstr>SIP issues</vt:lpstr>
      <vt:lpstr>Remote Access</vt:lpstr>
      <vt:lpstr>Dial-up and RAS</vt:lpstr>
      <vt:lpstr>ISDN</vt:lpstr>
      <vt:lpstr>DSL</vt:lpstr>
      <vt:lpstr>Cable Modems</vt:lpstr>
      <vt:lpstr>VPN</vt:lpstr>
      <vt:lpstr>PPTP</vt:lpstr>
      <vt:lpstr>L2TP</vt:lpstr>
      <vt:lpstr>Authentication Protocols</vt:lpstr>
      <vt:lpstr>Remote Access Summary</vt:lpstr>
      <vt:lpstr>Wireless Communications</vt:lpstr>
      <vt:lpstr>Wireless - A Few Details</vt:lpstr>
      <vt:lpstr>Spread Spectrum</vt:lpstr>
      <vt:lpstr>Spread Spectrum - Other(cont)</vt:lpstr>
      <vt:lpstr>That whole 802.11 thing</vt:lpstr>
      <vt:lpstr>Wireless (802.11b,g,a,n)</vt:lpstr>
      <vt:lpstr>Wireless Authentication - old</vt:lpstr>
      <vt:lpstr>Wireless Auditing tools</vt:lpstr>
      <vt:lpstr>Wireless Authentication - new</vt:lpstr>
      <vt:lpstr>802.11i – AES</vt:lpstr>
      <vt:lpstr>Wireless security</vt:lpstr>
      <vt:lpstr>802.16 - WiMax</vt:lpstr>
      <vt:lpstr>PowerPoint Presentation</vt:lpstr>
      <vt:lpstr>Cell phone security</vt:lpstr>
      <vt:lpstr>Malware</vt:lpstr>
      <vt:lpstr>Other technologies to consider</vt:lpstr>
      <vt:lpstr>In Class Lab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Telecommunications and Network Security</dc:title>
  <dc:creator>TJ O'Grady</dc:creator>
  <cp:lastModifiedBy>Cary</cp:lastModifiedBy>
  <cp:revision>311</cp:revision>
  <dcterms:created xsi:type="dcterms:W3CDTF">2007-02-27T10:39:49Z</dcterms:created>
  <dcterms:modified xsi:type="dcterms:W3CDTF">2010-09-30T00:40:47Z</dcterms:modified>
</cp:coreProperties>
</file>